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66" r:id="rId6"/>
    <p:sldId id="262" r:id="rId7"/>
    <p:sldId id="259" r:id="rId8"/>
    <p:sldId id="260" r:id="rId9"/>
    <p:sldId id="261"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AFA8"/>
    <a:srgbClr val="772AA6"/>
    <a:srgbClr val="A828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864"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1A88C7-9620-44EE-8673-C06842671EB0}" type="datetimeFigureOut">
              <a:rPr lang="en-US" smtClean="0"/>
              <a:t>8/6/2021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E74AE-6F7A-4D4B-B2FE-23995D2A6C6A}" type="slidenum">
              <a:rPr lang="en-US" smtClean="0"/>
              <a:t>‹#›</a:t>
            </a:fld>
            <a:endParaRPr lang="en-US"/>
          </a:p>
        </p:txBody>
      </p:sp>
    </p:spTree>
    <p:extLst>
      <p:ext uri="{BB962C8B-B14F-4D97-AF65-F5344CB8AC3E}">
        <p14:creationId xmlns:p14="http://schemas.microsoft.com/office/powerpoint/2010/main" val="1173143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1A88C7-9620-44EE-8673-C06842671EB0}" type="datetimeFigureOut">
              <a:rPr lang="en-US" smtClean="0"/>
              <a:t>8/6/2021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E74AE-6F7A-4D4B-B2FE-23995D2A6C6A}" type="slidenum">
              <a:rPr lang="en-US" smtClean="0"/>
              <a:t>‹#›</a:t>
            </a:fld>
            <a:endParaRPr lang="en-US"/>
          </a:p>
        </p:txBody>
      </p:sp>
    </p:spTree>
    <p:extLst>
      <p:ext uri="{BB962C8B-B14F-4D97-AF65-F5344CB8AC3E}">
        <p14:creationId xmlns:p14="http://schemas.microsoft.com/office/powerpoint/2010/main" val="1952407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1A88C7-9620-44EE-8673-C06842671EB0}" type="datetimeFigureOut">
              <a:rPr lang="en-US" smtClean="0"/>
              <a:t>8/6/2021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E74AE-6F7A-4D4B-B2FE-23995D2A6C6A}" type="slidenum">
              <a:rPr lang="en-US" smtClean="0"/>
              <a:t>‹#›</a:t>
            </a:fld>
            <a:endParaRPr lang="en-US"/>
          </a:p>
        </p:txBody>
      </p:sp>
    </p:spTree>
    <p:extLst>
      <p:ext uri="{BB962C8B-B14F-4D97-AF65-F5344CB8AC3E}">
        <p14:creationId xmlns:p14="http://schemas.microsoft.com/office/powerpoint/2010/main" val="3454683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1A88C7-9620-44EE-8673-C06842671EB0}" type="datetimeFigureOut">
              <a:rPr lang="en-US" smtClean="0"/>
              <a:t>8/6/2021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E74AE-6F7A-4D4B-B2FE-23995D2A6C6A}" type="slidenum">
              <a:rPr lang="en-US" smtClean="0"/>
              <a:t>‹#›</a:t>
            </a:fld>
            <a:endParaRPr lang="en-US"/>
          </a:p>
        </p:txBody>
      </p:sp>
    </p:spTree>
    <p:extLst>
      <p:ext uri="{BB962C8B-B14F-4D97-AF65-F5344CB8AC3E}">
        <p14:creationId xmlns:p14="http://schemas.microsoft.com/office/powerpoint/2010/main" val="4219290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1A88C7-9620-44EE-8673-C06842671EB0}" type="datetimeFigureOut">
              <a:rPr lang="en-US" smtClean="0"/>
              <a:t>8/6/2021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E74AE-6F7A-4D4B-B2FE-23995D2A6C6A}" type="slidenum">
              <a:rPr lang="en-US" smtClean="0"/>
              <a:t>‹#›</a:t>
            </a:fld>
            <a:endParaRPr lang="en-US"/>
          </a:p>
        </p:txBody>
      </p:sp>
    </p:spTree>
    <p:extLst>
      <p:ext uri="{BB962C8B-B14F-4D97-AF65-F5344CB8AC3E}">
        <p14:creationId xmlns:p14="http://schemas.microsoft.com/office/powerpoint/2010/main" val="843598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1A88C7-9620-44EE-8673-C06842671EB0}" type="datetimeFigureOut">
              <a:rPr lang="en-US" smtClean="0"/>
              <a:t>8/6/2021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E74AE-6F7A-4D4B-B2FE-23995D2A6C6A}" type="slidenum">
              <a:rPr lang="en-US" smtClean="0"/>
              <a:t>‹#›</a:t>
            </a:fld>
            <a:endParaRPr lang="en-US"/>
          </a:p>
        </p:txBody>
      </p:sp>
    </p:spTree>
    <p:extLst>
      <p:ext uri="{BB962C8B-B14F-4D97-AF65-F5344CB8AC3E}">
        <p14:creationId xmlns:p14="http://schemas.microsoft.com/office/powerpoint/2010/main" val="236264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1A88C7-9620-44EE-8673-C06842671EB0}" type="datetimeFigureOut">
              <a:rPr lang="en-US" smtClean="0"/>
              <a:t>8/6/2021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E74AE-6F7A-4D4B-B2FE-23995D2A6C6A}" type="slidenum">
              <a:rPr lang="en-US" smtClean="0"/>
              <a:t>‹#›</a:t>
            </a:fld>
            <a:endParaRPr lang="en-US"/>
          </a:p>
        </p:txBody>
      </p:sp>
    </p:spTree>
    <p:extLst>
      <p:ext uri="{BB962C8B-B14F-4D97-AF65-F5344CB8AC3E}">
        <p14:creationId xmlns:p14="http://schemas.microsoft.com/office/powerpoint/2010/main" val="298795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1A88C7-9620-44EE-8673-C06842671EB0}" type="datetimeFigureOut">
              <a:rPr lang="en-US" smtClean="0"/>
              <a:t>8/6/2021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E74AE-6F7A-4D4B-B2FE-23995D2A6C6A}" type="slidenum">
              <a:rPr lang="en-US" smtClean="0"/>
              <a:t>‹#›</a:t>
            </a:fld>
            <a:endParaRPr lang="en-US"/>
          </a:p>
        </p:txBody>
      </p:sp>
    </p:spTree>
    <p:extLst>
      <p:ext uri="{BB962C8B-B14F-4D97-AF65-F5344CB8AC3E}">
        <p14:creationId xmlns:p14="http://schemas.microsoft.com/office/powerpoint/2010/main" val="113831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1A88C7-9620-44EE-8673-C06842671EB0}" type="datetimeFigureOut">
              <a:rPr lang="en-US" smtClean="0"/>
              <a:t>8/6/2021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E74AE-6F7A-4D4B-B2FE-23995D2A6C6A}" type="slidenum">
              <a:rPr lang="en-US" smtClean="0"/>
              <a:t>‹#›</a:t>
            </a:fld>
            <a:endParaRPr lang="en-US"/>
          </a:p>
        </p:txBody>
      </p:sp>
    </p:spTree>
    <p:extLst>
      <p:ext uri="{BB962C8B-B14F-4D97-AF65-F5344CB8AC3E}">
        <p14:creationId xmlns:p14="http://schemas.microsoft.com/office/powerpoint/2010/main" val="142085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1A88C7-9620-44EE-8673-C06842671EB0}" type="datetimeFigureOut">
              <a:rPr lang="en-US" smtClean="0"/>
              <a:t>8/6/2021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E74AE-6F7A-4D4B-B2FE-23995D2A6C6A}" type="slidenum">
              <a:rPr lang="en-US" smtClean="0"/>
              <a:t>‹#›</a:t>
            </a:fld>
            <a:endParaRPr lang="en-US"/>
          </a:p>
        </p:txBody>
      </p:sp>
    </p:spTree>
    <p:extLst>
      <p:ext uri="{BB962C8B-B14F-4D97-AF65-F5344CB8AC3E}">
        <p14:creationId xmlns:p14="http://schemas.microsoft.com/office/powerpoint/2010/main" val="111495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1A88C7-9620-44EE-8673-C06842671EB0}" type="datetimeFigureOut">
              <a:rPr lang="en-US" smtClean="0"/>
              <a:t>8/6/2021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E74AE-6F7A-4D4B-B2FE-23995D2A6C6A}" type="slidenum">
              <a:rPr lang="en-US" smtClean="0"/>
              <a:t>‹#›</a:t>
            </a:fld>
            <a:endParaRPr lang="en-US"/>
          </a:p>
        </p:txBody>
      </p:sp>
    </p:spTree>
    <p:extLst>
      <p:ext uri="{BB962C8B-B14F-4D97-AF65-F5344CB8AC3E}">
        <p14:creationId xmlns:p14="http://schemas.microsoft.com/office/powerpoint/2010/main" val="1977146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A88C7-9620-44EE-8673-C06842671EB0}" type="datetimeFigureOut">
              <a:rPr lang="en-US" smtClean="0"/>
              <a:t>8/6/2021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E74AE-6F7A-4D4B-B2FE-23995D2A6C6A}" type="slidenum">
              <a:rPr lang="en-US" smtClean="0"/>
              <a:t>‹#›</a:t>
            </a:fld>
            <a:endParaRPr lang="en-US"/>
          </a:p>
        </p:txBody>
      </p:sp>
    </p:spTree>
    <p:extLst>
      <p:ext uri="{BB962C8B-B14F-4D97-AF65-F5344CB8AC3E}">
        <p14:creationId xmlns:p14="http://schemas.microsoft.com/office/powerpoint/2010/main" val="1254230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prstTxWarp prst="textInflate">
              <a:avLst/>
            </a:prstTxWarp>
            <a:normAutofit/>
          </a:bodyPr>
          <a:lstStyle/>
          <a:p>
            <a:r>
              <a:rPr lang="vi-VN" b="1" dirty="0" smtClean="0">
                <a:ln w="22225">
                  <a:solidFill>
                    <a:schemeClr val="accent2"/>
                  </a:solidFill>
                  <a:prstDash val="solid"/>
                </a:ln>
                <a:solidFill>
                  <a:srgbClr val="FF0000"/>
                </a:solidFill>
              </a:rPr>
              <a:t>CHÀO MỪNG THẦY CÔ ĐẾN DỰ GIỜ TIẾT CHÍNH TẢ HÔM NAY</a:t>
            </a:r>
            <a:endParaRPr lang="en-US" b="1" dirty="0">
              <a:ln w="22225">
                <a:solidFill>
                  <a:schemeClr val="accent2"/>
                </a:solidFill>
                <a:prstDash val="solid"/>
              </a:ln>
              <a:solidFill>
                <a:srgbClr val="FF00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7567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latin typeface="Times New Roman" panose="02020603050405020304" pitchFamily="18" charset="0"/>
              <a:cs typeface="Times New Roman" panose="02020603050405020304" pitchFamily="18" charset="0"/>
            </a:endParaRPr>
          </a:p>
        </p:txBody>
      </p:sp>
      <p:sp>
        <p:nvSpPr>
          <p:cNvPr id="5" name="Horizontal Scroll 4"/>
          <p:cNvSpPr/>
          <p:nvPr/>
        </p:nvSpPr>
        <p:spPr>
          <a:xfrm>
            <a:off x="3476173" y="2307771"/>
            <a:ext cx="5239657" cy="2278742"/>
          </a:xfrm>
          <a:prstGeom prst="horizontalScroll">
            <a:avLst/>
          </a:prstGeom>
          <a:effectLst>
            <a:glow rad="101600">
              <a:schemeClr val="accent2">
                <a:satMod val="175000"/>
                <a:alpha val="40000"/>
              </a:schemeClr>
            </a:glo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4400" b="1" dirty="0" smtClean="0">
                <a:ln w="9525">
                  <a:solidFill>
                    <a:schemeClr val="bg1"/>
                  </a:solidFill>
                  <a:prstDash val="solid"/>
                </a:ln>
                <a:solidFill>
                  <a:srgbClr val="FFFF00"/>
                </a:solidFill>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CỦNG CỐ</a:t>
            </a:r>
            <a:endParaRPr lang="en-US" sz="4400" b="1" dirty="0">
              <a:ln w="9525">
                <a:solidFill>
                  <a:schemeClr val="bg1"/>
                </a:solidFill>
                <a:prstDash val="solid"/>
              </a:ln>
              <a:solidFill>
                <a:srgbClr val="FFFF00"/>
              </a:solidFill>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1567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917372" y="3098576"/>
            <a:ext cx="5892800" cy="2728685"/>
          </a:xfrm>
          <a:prstGeom prst="horizontalScroll">
            <a:avLst/>
          </a:prstGeom>
          <a:ln>
            <a:solidFill>
              <a:schemeClr val="tx2">
                <a:lumMod val="5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vi-VN" sz="4400" b="1" dirty="0" smtClean="0">
                <a:ln w="6600">
                  <a:solidFill>
                    <a:schemeClr val="accent2"/>
                  </a:solidFill>
                  <a:prstDash val="solid"/>
                </a:ln>
                <a:solidFill>
                  <a:srgbClr val="FFFFFF"/>
                </a:solidFill>
                <a:effectLst>
                  <a:outerShdw dist="38100" dir="2700000" algn="tl" rotWithShape="0">
                    <a:schemeClr val="accent2"/>
                  </a:outerShdw>
                </a:effectLst>
                <a:latin typeface="+mj-lt"/>
              </a:rPr>
              <a:t>KIỂM TRA BÀI CŨ</a:t>
            </a:r>
            <a:endParaRPr lang="en-US" sz="4400" b="1" dirty="0">
              <a:ln w="6600">
                <a:solidFill>
                  <a:schemeClr val="accent2"/>
                </a:solidFill>
                <a:prstDash val="solid"/>
              </a:ln>
              <a:solidFill>
                <a:srgbClr val="FFFFFF"/>
              </a:solidFill>
              <a:effectLst>
                <a:outerShdw dist="38100" dir="2700000" algn="tl" rotWithShape="0">
                  <a:schemeClr val="accent2"/>
                </a:outerShdw>
              </a:effectLst>
              <a:latin typeface="+mj-lt"/>
            </a:endParaRPr>
          </a:p>
        </p:txBody>
      </p:sp>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lstStyle/>
          <a:p>
            <a:endParaRPr lang="en-US"/>
          </a:p>
        </p:txBody>
      </p:sp>
    </p:spTree>
    <p:extLst>
      <p:ext uri="{BB962C8B-B14F-4D97-AF65-F5344CB8AC3E}">
        <p14:creationId xmlns:p14="http://schemas.microsoft.com/office/powerpoint/2010/main" val="1087398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2305" y="920505"/>
            <a:ext cx="10515600" cy="4351338"/>
          </a:xfrm>
        </p:spPr>
        <p:txBody>
          <a:bodyPr>
            <a:normAutofit fontScale="92500" lnSpcReduction="10000"/>
          </a:bodyPr>
          <a:lstStyle/>
          <a:p>
            <a:pPr marL="0" indent="0" algn="ctr">
              <a:lnSpc>
                <a:spcPct val="150000"/>
              </a:lnSpc>
              <a:buNone/>
            </a:pPr>
            <a:r>
              <a:rPr lang="vi-VN" sz="3600" dirty="0">
                <a:solidFill>
                  <a:srgbClr val="FF0000"/>
                </a:solidFill>
                <a:latin typeface="+mj-lt"/>
              </a:rPr>
              <a:t>Rước đèn ông sao</a:t>
            </a:r>
          </a:p>
          <a:p>
            <a:pPr marL="0" indent="0">
              <a:lnSpc>
                <a:spcPct val="150000"/>
              </a:lnSpc>
              <a:buNone/>
            </a:pPr>
            <a:r>
              <a:rPr lang="vi-VN" sz="3200" dirty="0">
                <a:latin typeface="+mj-lt"/>
              </a:rPr>
              <a:t>     Tết Trung thu đã đến. Mẹ Tâm rất bận nhưng vẫn sắm cho Tâm một mâm cỗ nhỏ : một quả bưởi có khía thành tám cánh hoa, mỗi cánh hoa cài một quả ổi chín, để bên cạnh một nải chuối ngự và bó mía tím. Tâm rất thích mâm cỗ. Em đem mấy thứ đồ chơi bày xung quanh, nom rất vui mắt.</a:t>
            </a:r>
            <a:endParaRPr lang="en-US" sz="3200" dirty="0">
              <a:latin typeface="+mj-lt"/>
            </a:endParaRPr>
          </a:p>
          <a:p>
            <a:pPr marL="0" indent="0">
              <a:lnSpc>
                <a:spcPct val="150000"/>
              </a:lnSpc>
              <a:buNone/>
            </a:pPr>
            <a:endParaRPr lang="en-US" dirty="0"/>
          </a:p>
        </p:txBody>
      </p:sp>
    </p:spTree>
    <p:extLst>
      <p:ext uri="{BB962C8B-B14F-4D97-AF65-F5344CB8AC3E}">
        <p14:creationId xmlns:p14="http://schemas.microsoft.com/office/powerpoint/2010/main" val="370226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a:xfrm>
            <a:off x="3338285" y="2336801"/>
            <a:ext cx="6212115" cy="2264229"/>
          </a:xfrm>
          <a:prstGeom prst="horizontalScroll">
            <a:avLst/>
          </a:prstGeom>
          <a:ln>
            <a:solidFill>
              <a:schemeClr val="tx2">
                <a:lumMod val="5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marL="0" indent="0" algn="ctr">
              <a:buNone/>
            </a:pPr>
            <a:r>
              <a:rPr lang="vi-VN" sz="4400" b="1" dirty="0" smtClean="0">
                <a:ln w="6600">
                  <a:solidFill>
                    <a:schemeClr val="accent2"/>
                  </a:solidFill>
                  <a:prstDash val="solid"/>
                </a:ln>
                <a:solidFill>
                  <a:srgbClr val="0070C0"/>
                </a:solidFill>
                <a:effectLst>
                  <a:outerShdw dist="38100" dir="2700000" algn="tl" rotWithShape="0">
                    <a:schemeClr val="accent2"/>
                  </a:outerShdw>
                </a:effectLst>
                <a:latin typeface="+mj-lt"/>
              </a:rPr>
              <a:t>LUYỆN </a:t>
            </a:r>
            <a:r>
              <a:rPr lang="vi-VN" sz="4400" b="1" smtClean="0">
                <a:ln w="6600">
                  <a:solidFill>
                    <a:schemeClr val="accent2"/>
                  </a:solidFill>
                  <a:prstDash val="solid"/>
                </a:ln>
                <a:solidFill>
                  <a:srgbClr val="0070C0"/>
                </a:solidFill>
                <a:effectLst>
                  <a:outerShdw dist="38100" dir="2700000" algn="tl" rotWithShape="0">
                    <a:schemeClr val="accent2"/>
                  </a:outerShdw>
                </a:effectLst>
                <a:latin typeface="+mj-lt"/>
              </a:rPr>
              <a:t>VIẾT </a:t>
            </a:r>
            <a:r>
              <a:rPr lang="en-US" sz="4400" b="1" smtClean="0">
                <a:ln w="6600">
                  <a:solidFill>
                    <a:schemeClr val="accent2"/>
                  </a:solidFill>
                  <a:prstDash val="solid"/>
                </a:ln>
                <a:solidFill>
                  <a:srgbClr val="0070C0"/>
                </a:solidFill>
                <a:effectLst>
                  <a:outerShdw dist="38100" dir="2700000" algn="tl" rotWithShape="0">
                    <a:schemeClr val="accent2"/>
                  </a:outerShdw>
                </a:effectLst>
                <a:latin typeface="+mj-lt"/>
              </a:rPr>
              <a:t>TỪ KHÓ</a:t>
            </a:r>
            <a:endParaRPr lang="en-US" sz="4400" b="1" dirty="0">
              <a:ln w="6600">
                <a:solidFill>
                  <a:schemeClr val="accent2"/>
                </a:solidFill>
                <a:prstDash val="solid"/>
              </a:ln>
              <a:solidFill>
                <a:srgbClr val="0070C0"/>
              </a:solidFill>
              <a:effectLst>
                <a:outerShdw dist="38100" dir="2700000" algn="tl" rotWithShape="0">
                  <a:schemeClr val="accent2"/>
                </a:outerShdw>
              </a:effectLst>
              <a:latin typeface="+mj-lt"/>
            </a:endParaRPr>
          </a:p>
        </p:txBody>
      </p:sp>
    </p:spTree>
    <p:extLst>
      <p:ext uri="{BB962C8B-B14F-4D97-AF65-F5344CB8AC3E}">
        <p14:creationId xmlns:p14="http://schemas.microsoft.com/office/powerpoint/2010/main" val="865906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4591" y="1090535"/>
            <a:ext cx="10972800" cy="4525963"/>
          </a:xfrm>
        </p:spPr>
        <p:txBody>
          <a:bodyPr/>
          <a:lstStyle/>
          <a:p>
            <a:pPr marL="0" indent="0" algn="ctr">
              <a:buNone/>
            </a:pPr>
            <a:r>
              <a:rPr lang="vi-VN" sz="3600" dirty="0">
                <a:solidFill>
                  <a:srgbClr val="FF0000"/>
                </a:solidFill>
                <a:latin typeface="+mj-lt"/>
              </a:rPr>
              <a:t>Rước đèn ông sa</a:t>
            </a:r>
            <a:r>
              <a:rPr lang="vi-VN" sz="3200" dirty="0">
                <a:solidFill>
                  <a:srgbClr val="FF0000"/>
                </a:solidFill>
                <a:latin typeface="+mj-lt"/>
              </a:rPr>
              <a:t>o</a:t>
            </a:r>
          </a:p>
          <a:p>
            <a:pPr marL="0" indent="0">
              <a:buNone/>
            </a:pPr>
            <a:r>
              <a:rPr lang="vi-VN" sz="2400" dirty="0"/>
              <a:t>     </a:t>
            </a:r>
            <a:r>
              <a:rPr lang="vi-VN" dirty="0">
                <a:latin typeface="+mj-lt"/>
              </a:rPr>
              <a:t>Tết Trung thu đã đến. Mẹ Tâm rất bận nhưng vẫn sắm cho Tâm một mâm cỗ nhỏ : một quả bưởi có khía thành tám cánh hoa, mỗi cánh hoa cài một quả ổi chín, để bên cạnh một nải chuối ngự và bó mía tím. Tâm rất thích mâm cỗ. Em đem mấy thứ đồ chơi bày xung quanh, nom rất vui mắt.</a:t>
            </a:r>
            <a:endParaRPr lang="en-US" dirty="0">
              <a:latin typeface="+mj-lt"/>
            </a:endParaRPr>
          </a:p>
          <a:p>
            <a:pPr marL="0" indent="0">
              <a:buNone/>
            </a:pPr>
            <a:endParaRPr lang="en-US" dirty="0"/>
          </a:p>
        </p:txBody>
      </p:sp>
    </p:spTree>
    <p:extLst>
      <p:ext uri="{BB962C8B-B14F-4D97-AF65-F5344CB8AC3E}">
        <p14:creationId xmlns:p14="http://schemas.microsoft.com/office/powerpoint/2010/main" val="16130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70629" y="2409371"/>
            <a:ext cx="5950857" cy="4093030"/>
          </a:xfrm>
        </p:spPr>
      </p:pic>
      <p:sp>
        <p:nvSpPr>
          <p:cNvPr id="5" name="TextBox 4"/>
          <p:cNvSpPr txBox="1"/>
          <p:nvPr/>
        </p:nvSpPr>
        <p:spPr>
          <a:xfrm>
            <a:off x="1516741" y="1726864"/>
            <a:ext cx="3563259" cy="1077218"/>
          </a:xfrm>
          <a:prstGeom prst="rect">
            <a:avLst/>
          </a:prstGeom>
          <a:noFill/>
        </p:spPr>
        <p:txBody>
          <a:bodyPr wrap="square" rtlCol="0">
            <a:spAutoFit/>
          </a:bodyPr>
          <a:lstStyle/>
          <a:p>
            <a:r>
              <a:rPr lang="vi-VN" sz="3200" dirty="0" smtClean="0">
                <a:latin typeface="+mj-lt"/>
              </a:rPr>
              <a:t>TƯ THẾ NGỒI VIẾT ĐÚNG</a:t>
            </a:r>
            <a:endParaRPr lang="en-US" sz="3200" dirty="0">
              <a:latin typeface="+mj-lt"/>
            </a:endParaRPr>
          </a:p>
        </p:txBody>
      </p:sp>
    </p:spTree>
    <p:extLst>
      <p:ext uri="{BB962C8B-B14F-4D97-AF65-F5344CB8AC3E}">
        <p14:creationId xmlns:p14="http://schemas.microsoft.com/office/powerpoint/2010/main" val="2652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551" y="1150496"/>
            <a:ext cx="10972800" cy="4525963"/>
          </a:xfrm>
        </p:spPr>
        <p:txBody>
          <a:bodyPr/>
          <a:lstStyle/>
          <a:p>
            <a:pPr marL="0" indent="0" algn="ctr">
              <a:buNone/>
            </a:pPr>
            <a:r>
              <a:rPr lang="vi-VN" sz="3600" dirty="0" smtClean="0">
                <a:solidFill>
                  <a:srgbClr val="FF0000"/>
                </a:solidFill>
                <a:latin typeface="+mj-lt"/>
              </a:rPr>
              <a:t>Rước đèn ông sao</a:t>
            </a:r>
          </a:p>
          <a:p>
            <a:pPr marL="0" indent="0" algn="just">
              <a:buNone/>
            </a:pPr>
            <a:r>
              <a:rPr lang="vi-VN" dirty="0">
                <a:latin typeface="+mj-lt"/>
              </a:rPr>
              <a:t>  </a:t>
            </a:r>
            <a:r>
              <a:rPr lang="vi-VN" dirty="0" smtClean="0">
                <a:latin typeface="+mj-lt"/>
              </a:rPr>
              <a:t>   </a:t>
            </a:r>
            <a:r>
              <a:rPr lang="vi-VN" sz="3200" dirty="0" smtClean="0">
                <a:latin typeface="+mj-lt"/>
              </a:rPr>
              <a:t>Tết Trung thu đã đến. Mẹ Tâm rất bận nhưng vẫn sắm cho Tâm một mâm </a:t>
            </a:r>
            <a:r>
              <a:rPr lang="vi-VN" sz="3200" smtClean="0">
                <a:latin typeface="+mj-lt"/>
              </a:rPr>
              <a:t>cỗ </a:t>
            </a:r>
            <a:r>
              <a:rPr lang="vi-VN" sz="3200" smtClean="0">
                <a:latin typeface="+mj-lt"/>
              </a:rPr>
              <a:t>nhỏ: </a:t>
            </a:r>
            <a:r>
              <a:rPr lang="vi-VN" sz="3200" dirty="0" smtClean="0">
                <a:latin typeface="+mj-lt"/>
              </a:rPr>
              <a:t>một quả bưởi có khía thành tám cánh hoa, mỗi cánh hoa cài một quả ổi chín, để bên cạnh một nải chuối ngự và bó mía tím. Tâm rất thích mâm cỗ. Em đem mấy thứ đồ chơi bày xung quanh, nom rất vui mắt.</a:t>
            </a:r>
            <a:endParaRPr lang="en-US" sz="3200" dirty="0">
              <a:latin typeface="+mj-lt"/>
            </a:endParaRPr>
          </a:p>
        </p:txBody>
      </p:sp>
    </p:spTree>
    <p:extLst>
      <p:ext uri="{BB962C8B-B14F-4D97-AF65-F5344CB8AC3E}">
        <p14:creationId xmlns:p14="http://schemas.microsoft.com/office/powerpoint/2010/main" val="408570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vi-VN" sz="3200" b="1" dirty="0" smtClean="0">
                <a:latin typeface="+mj-lt"/>
              </a:rPr>
              <a:t>Bài tập 2b.</a:t>
            </a:r>
            <a:r>
              <a:rPr lang="vi-VN" sz="3200" dirty="0" smtClean="0">
                <a:latin typeface="+mj-lt"/>
              </a:rPr>
              <a:t> Viết vào vở những tiếng có nghĩa mang vần ên hoặc ênh:</a:t>
            </a:r>
          </a:p>
          <a:p>
            <a:pPr marL="0" indent="0">
              <a:buNone/>
            </a:pPr>
            <a:endParaRPr lang="en-US" sz="32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3281599364"/>
              </p:ext>
            </p:extLst>
          </p:nvPr>
        </p:nvGraphicFramePr>
        <p:xfrm>
          <a:off x="838202" y="2844800"/>
          <a:ext cx="10163636" cy="3566160"/>
        </p:xfrm>
        <a:graphic>
          <a:graphicData uri="http://schemas.openxmlformats.org/drawingml/2006/table">
            <a:tbl>
              <a:tblPr firstRow="1" bandRow="1">
                <a:tableStyleId>{5C22544A-7EE6-4342-B048-85BDC9FD1C3A}</a:tableStyleId>
              </a:tblPr>
              <a:tblGrid>
                <a:gridCol w="1644176">
                  <a:extLst>
                    <a:ext uri="{9D8B030D-6E8A-4147-A177-3AD203B41FA5}">
                      <a16:colId xmlns="" xmlns:a16="http://schemas.microsoft.com/office/drawing/2014/main" val="268291768"/>
                    </a:ext>
                  </a:extLst>
                </a:gridCol>
                <a:gridCol w="1242088">
                  <a:extLst>
                    <a:ext uri="{9D8B030D-6E8A-4147-A177-3AD203B41FA5}">
                      <a16:colId xmlns="" xmlns:a16="http://schemas.microsoft.com/office/drawing/2014/main" val="1543346199"/>
                    </a:ext>
                  </a:extLst>
                </a:gridCol>
                <a:gridCol w="925097">
                  <a:extLst>
                    <a:ext uri="{9D8B030D-6E8A-4147-A177-3AD203B41FA5}">
                      <a16:colId xmlns="" xmlns:a16="http://schemas.microsoft.com/office/drawing/2014/main" val="1477441593"/>
                    </a:ext>
                  </a:extLst>
                </a:gridCol>
                <a:gridCol w="1270455">
                  <a:extLst>
                    <a:ext uri="{9D8B030D-6E8A-4147-A177-3AD203B41FA5}">
                      <a16:colId xmlns="" xmlns:a16="http://schemas.microsoft.com/office/drawing/2014/main" val="1281962873"/>
                    </a:ext>
                  </a:extLst>
                </a:gridCol>
                <a:gridCol w="1270455">
                  <a:extLst>
                    <a:ext uri="{9D8B030D-6E8A-4147-A177-3AD203B41FA5}">
                      <a16:colId xmlns="" xmlns:a16="http://schemas.microsoft.com/office/drawing/2014/main" val="1156724991"/>
                    </a:ext>
                  </a:extLst>
                </a:gridCol>
                <a:gridCol w="1270455">
                  <a:extLst>
                    <a:ext uri="{9D8B030D-6E8A-4147-A177-3AD203B41FA5}">
                      <a16:colId xmlns="" xmlns:a16="http://schemas.microsoft.com/office/drawing/2014/main" val="387115932"/>
                    </a:ext>
                  </a:extLst>
                </a:gridCol>
                <a:gridCol w="1270455">
                  <a:extLst>
                    <a:ext uri="{9D8B030D-6E8A-4147-A177-3AD203B41FA5}">
                      <a16:colId xmlns="" xmlns:a16="http://schemas.microsoft.com/office/drawing/2014/main" val="2601454704"/>
                    </a:ext>
                  </a:extLst>
                </a:gridCol>
                <a:gridCol w="1270455">
                  <a:extLst>
                    <a:ext uri="{9D8B030D-6E8A-4147-A177-3AD203B41FA5}">
                      <a16:colId xmlns="" xmlns:a16="http://schemas.microsoft.com/office/drawing/2014/main" val="30828174"/>
                    </a:ext>
                  </a:extLst>
                </a:gridCol>
              </a:tblGrid>
              <a:tr h="638628">
                <a:tc>
                  <a:txBody>
                    <a:bodyPr/>
                    <a:lstStyle/>
                    <a:p>
                      <a:pPr algn="r"/>
                      <a:r>
                        <a:rPr lang="vi-VN" sz="3600" dirty="0" smtClean="0">
                          <a:solidFill>
                            <a:schemeClr val="tx1">
                              <a:lumMod val="85000"/>
                              <a:lumOff val="15000"/>
                            </a:schemeClr>
                          </a:solidFill>
                          <a:latin typeface="+mj-lt"/>
                        </a:rPr>
                        <a:t>  Âm</a:t>
                      </a:r>
                      <a:r>
                        <a:rPr lang="vi-VN" sz="3600" baseline="0" dirty="0" smtClean="0">
                          <a:solidFill>
                            <a:schemeClr val="tx1">
                              <a:lumMod val="85000"/>
                              <a:lumOff val="15000"/>
                            </a:schemeClr>
                          </a:solidFill>
                          <a:latin typeface="+mj-lt"/>
                        </a:rPr>
                        <a:t> đầu</a:t>
                      </a:r>
                    </a:p>
                    <a:p>
                      <a:pPr algn="r"/>
                      <a:endParaRPr lang="vi-VN" sz="3600" baseline="0" dirty="0" smtClean="0">
                        <a:solidFill>
                          <a:schemeClr val="tx1">
                            <a:lumMod val="85000"/>
                            <a:lumOff val="15000"/>
                          </a:schemeClr>
                        </a:solidFill>
                        <a:latin typeface="+mj-lt"/>
                      </a:endParaRPr>
                    </a:p>
                    <a:p>
                      <a:pPr algn="l"/>
                      <a:r>
                        <a:rPr lang="vi-VN" sz="3600" dirty="0" smtClean="0">
                          <a:solidFill>
                            <a:schemeClr val="tx1">
                              <a:lumMod val="85000"/>
                              <a:lumOff val="15000"/>
                            </a:schemeClr>
                          </a:solidFill>
                          <a:latin typeface="+mj-lt"/>
                        </a:rPr>
                        <a:t>Vần</a:t>
                      </a:r>
                      <a:endParaRPr lang="en-US" sz="3600" dirty="0">
                        <a:solidFill>
                          <a:schemeClr val="tx1">
                            <a:lumMod val="85000"/>
                            <a:lumOff val="15000"/>
                          </a:schemeClr>
                        </a:solidFill>
                        <a:latin typeface="+mj-lt"/>
                      </a:endParaRPr>
                    </a:p>
                  </a:txBody>
                  <a:tcPr>
                    <a:lnTlToBr w="12700" cap="flat" cmpd="sng" algn="ctr">
                      <a:solidFill>
                        <a:schemeClr val="tx1"/>
                      </a:solidFill>
                      <a:prstDash val="solid"/>
                      <a:round/>
                      <a:headEnd type="none" w="med" len="med"/>
                      <a:tailEnd type="none" w="med" len="med"/>
                    </a:lnTlToBr>
                    <a:solidFill>
                      <a:schemeClr val="accent1">
                        <a:lumMod val="40000"/>
                        <a:lumOff val="60000"/>
                      </a:schemeClr>
                    </a:solidFill>
                  </a:tcPr>
                </a:tc>
                <a:tc>
                  <a:txBody>
                    <a:bodyPr/>
                    <a:lstStyle/>
                    <a:p>
                      <a:pPr algn="ctr">
                        <a:lnSpc>
                          <a:spcPct val="150000"/>
                        </a:lnSpc>
                      </a:pPr>
                      <a:r>
                        <a:rPr lang="vi-VN" sz="3600" dirty="0" smtClean="0">
                          <a:solidFill>
                            <a:schemeClr val="tx1">
                              <a:lumMod val="85000"/>
                              <a:lumOff val="15000"/>
                            </a:schemeClr>
                          </a:solidFill>
                          <a:latin typeface="+mj-lt"/>
                          <a:cs typeface="Times New Roman" panose="02020603050405020304" pitchFamily="18" charset="0"/>
                        </a:rPr>
                        <a:t>b</a:t>
                      </a:r>
                      <a:endParaRPr lang="en-US" sz="3600" dirty="0">
                        <a:solidFill>
                          <a:schemeClr val="tx1">
                            <a:lumMod val="85000"/>
                            <a:lumOff val="15000"/>
                          </a:schemeClr>
                        </a:solidFill>
                        <a:latin typeface="+mj-lt"/>
                        <a:cs typeface="Times New Roman" panose="02020603050405020304" pitchFamily="18" charset="0"/>
                      </a:endParaRPr>
                    </a:p>
                  </a:txBody>
                  <a:tcPr>
                    <a:solidFill>
                      <a:schemeClr val="accent1">
                        <a:lumMod val="40000"/>
                        <a:lumOff val="60000"/>
                      </a:schemeClr>
                    </a:solidFill>
                  </a:tcPr>
                </a:tc>
                <a:tc>
                  <a:txBody>
                    <a:bodyPr/>
                    <a:lstStyle/>
                    <a:p>
                      <a:pPr algn="ctr">
                        <a:lnSpc>
                          <a:spcPct val="150000"/>
                        </a:lnSpc>
                      </a:pPr>
                      <a:r>
                        <a:rPr lang="vi-VN" sz="3600" dirty="0" smtClean="0">
                          <a:solidFill>
                            <a:schemeClr val="tx1">
                              <a:lumMod val="85000"/>
                              <a:lumOff val="15000"/>
                            </a:schemeClr>
                          </a:solidFill>
                          <a:latin typeface="+mj-lt"/>
                          <a:cs typeface="Times New Roman" panose="02020603050405020304" pitchFamily="18" charset="0"/>
                        </a:rPr>
                        <a:t>đ</a:t>
                      </a:r>
                      <a:endParaRPr lang="en-US" sz="3600" dirty="0">
                        <a:solidFill>
                          <a:schemeClr val="tx1">
                            <a:lumMod val="85000"/>
                            <a:lumOff val="15000"/>
                          </a:schemeClr>
                        </a:solidFill>
                        <a:latin typeface="+mj-lt"/>
                        <a:cs typeface="Times New Roman" panose="02020603050405020304" pitchFamily="18" charset="0"/>
                      </a:endParaRPr>
                    </a:p>
                  </a:txBody>
                  <a:tcPr>
                    <a:solidFill>
                      <a:schemeClr val="accent1">
                        <a:lumMod val="40000"/>
                        <a:lumOff val="60000"/>
                      </a:schemeClr>
                    </a:solidFill>
                  </a:tcPr>
                </a:tc>
                <a:tc>
                  <a:txBody>
                    <a:bodyPr/>
                    <a:lstStyle/>
                    <a:p>
                      <a:pPr algn="ctr">
                        <a:lnSpc>
                          <a:spcPct val="150000"/>
                        </a:lnSpc>
                      </a:pPr>
                      <a:r>
                        <a:rPr lang="vi-VN" sz="3600" dirty="0" smtClean="0">
                          <a:solidFill>
                            <a:schemeClr val="tx1">
                              <a:lumMod val="85000"/>
                              <a:lumOff val="15000"/>
                            </a:schemeClr>
                          </a:solidFill>
                          <a:latin typeface="+mj-lt"/>
                          <a:cs typeface="Times New Roman" panose="02020603050405020304" pitchFamily="18" charset="0"/>
                        </a:rPr>
                        <a:t>l</a:t>
                      </a:r>
                      <a:endParaRPr lang="en-US" sz="3600" dirty="0">
                        <a:solidFill>
                          <a:schemeClr val="tx1">
                            <a:lumMod val="85000"/>
                            <a:lumOff val="15000"/>
                          </a:schemeClr>
                        </a:solidFill>
                        <a:latin typeface="+mj-lt"/>
                        <a:cs typeface="Times New Roman" panose="02020603050405020304" pitchFamily="18" charset="0"/>
                      </a:endParaRPr>
                    </a:p>
                  </a:txBody>
                  <a:tcPr>
                    <a:solidFill>
                      <a:schemeClr val="accent1">
                        <a:lumMod val="40000"/>
                        <a:lumOff val="60000"/>
                      </a:schemeClr>
                    </a:solidFill>
                  </a:tcPr>
                </a:tc>
                <a:tc>
                  <a:txBody>
                    <a:bodyPr/>
                    <a:lstStyle/>
                    <a:p>
                      <a:pPr algn="ctr">
                        <a:lnSpc>
                          <a:spcPct val="150000"/>
                        </a:lnSpc>
                      </a:pPr>
                      <a:r>
                        <a:rPr lang="vi-VN" sz="3600" dirty="0" smtClean="0">
                          <a:solidFill>
                            <a:schemeClr val="tx1">
                              <a:lumMod val="85000"/>
                              <a:lumOff val="15000"/>
                            </a:schemeClr>
                          </a:solidFill>
                          <a:latin typeface="+mj-lt"/>
                          <a:cs typeface="Times New Roman" panose="02020603050405020304" pitchFamily="18" charset="0"/>
                        </a:rPr>
                        <a:t>m</a:t>
                      </a:r>
                      <a:endParaRPr lang="en-US" sz="3600" dirty="0">
                        <a:solidFill>
                          <a:schemeClr val="tx1">
                            <a:lumMod val="85000"/>
                            <a:lumOff val="15000"/>
                          </a:schemeClr>
                        </a:solidFill>
                        <a:latin typeface="+mj-lt"/>
                        <a:cs typeface="Times New Roman" panose="02020603050405020304" pitchFamily="18" charset="0"/>
                      </a:endParaRPr>
                    </a:p>
                  </a:txBody>
                  <a:tcPr>
                    <a:solidFill>
                      <a:schemeClr val="accent1">
                        <a:lumMod val="40000"/>
                        <a:lumOff val="60000"/>
                      </a:schemeClr>
                    </a:solidFill>
                  </a:tcPr>
                </a:tc>
                <a:tc>
                  <a:txBody>
                    <a:bodyPr/>
                    <a:lstStyle/>
                    <a:p>
                      <a:pPr algn="ctr">
                        <a:lnSpc>
                          <a:spcPct val="150000"/>
                        </a:lnSpc>
                      </a:pPr>
                      <a:r>
                        <a:rPr lang="vi-VN" sz="3600" dirty="0" smtClean="0">
                          <a:solidFill>
                            <a:schemeClr val="tx1">
                              <a:lumMod val="85000"/>
                              <a:lumOff val="15000"/>
                            </a:schemeClr>
                          </a:solidFill>
                          <a:latin typeface="+mj-lt"/>
                          <a:cs typeface="Times New Roman" panose="02020603050405020304" pitchFamily="18" charset="0"/>
                        </a:rPr>
                        <a:t>r</a:t>
                      </a:r>
                      <a:endParaRPr lang="en-US" sz="3600" dirty="0">
                        <a:solidFill>
                          <a:schemeClr val="tx1">
                            <a:lumMod val="85000"/>
                            <a:lumOff val="15000"/>
                          </a:schemeClr>
                        </a:solidFill>
                        <a:latin typeface="+mj-lt"/>
                        <a:cs typeface="Times New Roman" panose="02020603050405020304" pitchFamily="18" charset="0"/>
                      </a:endParaRPr>
                    </a:p>
                  </a:txBody>
                  <a:tcPr>
                    <a:solidFill>
                      <a:schemeClr val="accent1">
                        <a:lumMod val="40000"/>
                        <a:lumOff val="60000"/>
                      </a:schemeClr>
                    </a:solidFill>
                  </a:tcPr>
                </a:tc>
                <a:tc>
                  <a:txBody>
                    <a:bodyPr/>
                    <a:lstStyle/>
                    <a:p>
                      <a:pPr algn="ctr">
                        <a:lnSpc>
                          <a:spcPct val="150000"/>
                        </a:lnSpc>
                      </a:pPr>
                      <a:r>
                        <a:rPr lang="vi-VN" sz="3600" dirty="0" smtClean="0">
                          <a:solidFill>
                            <a:schemeClr val="tx1">
                              <a:lumMod val="85000"/>
                              <a:lumOff val="15000"/>
                            </a:schemeClr>
                          </a:solidFill>
                          <a:latin typeface="+mj-lt"/>
                          <a:cs typeface="Times New Roman" panose="02020603050405020304" pitchFamily="18" charset="0"/>
                        </a:rPr>
                        <a:t>s</a:t>
                      </a:r>
                      <a:endParaRPr lang="en-US" sz="3600" dirty="0">
                        <a:solidFill>
                          <a:schemeClr val="tx1">
                            <a:lumMod val="85000"/>
                            <a:lumOff val="15000"/>
                          </a:schemeClr>
                        </a:solidFill>
                        <a:latin typeface="+mj-lt"/>
                        <a:cs typeface="Times New Roman" panose="02020603050405020304" pitchFamily="18" charset="0"/>
                      </a:endParaRPr>
                    </a:p>
                  </a:txBody>
                  <a:tcPr>
                    <a:solidFill>
                      <a:schemeClr val="accent1">
                        <a:lumMod val="40000"/>
                        <a:lumOff val="60000"/>
                      </a:schemeClr>
                    </a:solidFill>
                  </a:tcPr>
                </a:tc>
                <a:tc>
                  <a:txBody>
                    <a:bodyPr/>
                    <a:lstStyle/>
                    <a:p>
                      <a:pPr algn="ctr">
                        <a:lnSpc>
                          <a:spcPct val="150000"/>
                        </a:lnSpc>
                      </a:pPr>
                      <a:r>
                        <a:rPr lang="vi-VN" sz="3600" dirty="0" smtClean="0">
                          <a:solidFill>
                            <a:schemeClr val="tx1">
                              <a:lumMod val="85000"/>
                              <a:lumOff val="15000"/>
                            </a:schemeClr>
                          </a:solidFill>
                          <a:latin typeface="+mj-lt"/>
                          <a:cs typeface="Times New Roman" panose="02020603050405020304" pitchFamily="18" charset="0"/>
                        </a:rPr>
                        <a:t>t</a:t>
                      </a:r>
                      <a:endParaRPr lang="en-US" sz="3600" dirty="0">
                        <a:solidFill>
                          <a:schemeClr val="tx1">
                            <a:lumMod val="85000"/>
                            <a:lumOff val="15000"/>
                          </a:schemeClr>
                        </a:solidFill>
                        <a:latin typeface="+mj-lt"/>
                        <a:cs typeface="Times New Roman" panose="02020603050405020304" pitchFamily="18" charset="0"/>
                      </a:endParaRPr>
                    </a:p>
                  </a:txBody>
                  <a:tcPr>
                    <a:solidFill>
                      <a:schemeClr val="accent1">
                        <a:lumMod val="40000"/>
                        <a:lumOff val="60000"/>
                      </a:schemeClr>
                    </a:solidFill>
                  </a:tcPr>
                </a:tc>
                <a:extLst>
                  <a:ext uri="{0D108BD9-81ED-4DB2-BD59-A6C34878D82A}">
                    <a16:rowId xmlns="" xmlns:a16="http://schemas.microsoft.com/office/drawing/2014/main" val="238071003"/>
                  </a:ext>
                </a:extLst>
              </a:tr>
              <a:tr h="638628">
                <a:tc>
                  <a:txBody>
                    <a:bodyPr/>
                    <a:lstStyle/>
                    <a:p>
                      <a:pPr algn="ctr"/>
                      <a:r>
                        <a:rPr lang="vi-VN" sz="3600" dirty="0" smtClean="0">
                          <a:latin typeface="+mj-lt"/>
                          <a:cs typeface="Times New Roman" panose="02020603050405020304" pitchFamily="18" charset="0"/>
                        </a:rPr>
                        <a:t>ên</a:t>
                      </a:r>
                      <a:endParaRPr lang="en-US" sz="3600" dirty="0">
                        <a:latin typeface="+mj-lt"/>
                        <a:cs typeface="Times New Roman" panose="02020603050405020304" pitchFamily="18" charset="0"/>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tc>
                  <a:txBody>
                    <a:bodyPr/>
                    <a:lstStyle/>
                    <a:p>
                      <a:pPr algn="ctr"/>
                      <a:r>
                        <a:rPr lang="vi-VN" sz="3600" dirty="0" smtClean="0">
                          <a:latin typeface="+mj-lt"/>
                        </a:rPr>
                        <a:t>đến</a:t>
                      </a:r>
                      <a:endParaRPr lang="en-US" sz="3600" dirty="0">
                        <a:latin typeface="+mj-lt"/>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extLst>
                  <a:ext uri="{0D108BD9-81ED-4DB2-BD59-A6C34878D82A}">
                    <a16:rowId xmlns="" xmlns:a16="http://schemas.microsoft.com/office/drawing/2014/main" val="398021508"/>
                  </a:ext>
                </a:extLst>
              </a:tr>
              <a:tr h="638628">
                <a:tc>
                  <a:txBody>
                    <a:bodyPr/>
                    <a:lstStyle/>
                    <a:p>
                      <a:pPr algn="ctr"/>
                      <a:r>
                        <a:rPr lang="vi-VN" sz="3600" dirty="0" smtClean="0">
                          <a:latin typeface="+mj-lt"/>
                          <a:cs typeface="Times New Roman" panose="02020603050405020304" pitchFamily="18" charset="0"/>
                        </a:rPr>
                        <a:t>ênh</a:t>
                      </a:r>
                      <a:endParaRPr lang="en-US" sz="3600" dirty="0">
                        <a:latin typeface="+mj-lt"/>
                        <a:cs typeface="Times New Roman" panose="02020603050405020304" pitchFamily="18" charset="0"/>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tc>
                  <a:txBody>
                    <a:bodyPr/>
                    <a:lstStyle/>
                    <a:p>
                      <a:pPr algn="ctr"/>
                      <a:r>
                        <a:rPr lang="vi-VN" sz="3600" dirty="0" smtClean="0">
                          <a:latin typeface="+mj-lt"/>
                          <a:cs typeface="Times New Roman" panose="02020603050405020304" pitchFamily="18" charset="0"/>
                        </a:rPr>
                        <a:t>lệnh</a:t>
                      </a:r>
                      <a:endParaRPr lang="en-US" sz="3600" dirty="0">
                        <a:latin typeface="+mj-lt"/>
                        <a:cs typeface="Times New Roman" panose="02020603050405020304" pitchFamily="18" charset="0"/>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tc>
                  <a:txBody>
                    <a:bodyPr/>
                    <a:lstStyle/>
                    <a:p>
                      <a:endParaRPr lang="en-US" sz="3600" dirty="0">
                        <a:latin typeface="+mj-lt"/>
                      </a:endParaRPr>
                    </a:p>
                  </a:txBody>
                  <a:tcPr>
                    <a:solidFill>
                      <a:schemeClr val="accent1">
                        <a:lumMod val="20000"/>
                        <a:lumOff val="80000"/>
                      </a:schemeClr>
                    </a:solidFill>
                  </a:tcPr>
                </a:tc>
                <a:extLst>
                  <a:ext uri="{0D108BD9-81ED-4DB2-BD59-A6C34878D82A}">
                    <a16:rowId xmlns="" xmlns:a16="http://schemas.microsoft.com/office/drawing/2014/main" val="2120515620"/>
                  </a:ext>
                </a:extLst>
              </a:tr>
            </a:tbl>
          </a:graphicData>
        </a:graphic>
      </p:graphicFrame>
    </p:spTree>
    <p:extLst>
      <p:ext uri="{BB962C8B-B14F-4D97-AF65-F5344CB8AC3E}">
        <p14:creationId xmlns:p14="http://schemas.microsoft.com/office/powerpoint/2010/main" val="4232835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543" y="1037546"/>
            <a:ext cx="11814628" cy="5918426"/>
          </a:xfrm>
        </p:spPr>
        <p:txBody>
          <a:bodyPr/>
          <a:lstStyle/>
          <a:p>
            <a:pPr marL="0" indent="0">
              <a:buNone/>
            </a:pPr>
            <a:r>
              <a:rPr lang="vi-VN" sz="3200" b="1" dirty="0" smtClean="0">
                <a:latin typeface="Times New Roman" panose="02020603050405020304" pitchFamily="18" charset="0"/>
                <a:cs typeface="Times New Roman" panose="02020603050405020304" pitchFamily="18" charset="0"/>
              </a:rPr>
              <a:t>Bài tập 2b. </a:t>
            </a:r>
            <a:r>
              <a:rPr lang="vi-VN" sz="3200" dirty="0" smtClean="0">
                <a:latin typeface="Times New Roman" panose="02020603050405020304" pitchFamily="18" charset="0"/>
                <a:cs typeface="Times New Roman" panose="02020603050405020304" pitchFamily="18" charset="0"/>
              </a:rPr>
              <a:t>Viết vào vở những tiếng có nghĩa mang vần ên hoặc </a:t>
            </a:r>
            <a:r>
              <a:rPr lang="vi-VN" sz="3200" smtClean="0">
                <a:latin typeface="Times New Roman" panose="02020603050405020304" pitchFamily="18" charset="0"/>
                <a:cs typeface="Times New Roman" panose="02020603050405020304" pitchFamily="18" charset="0"/>
              </a:rPr>
              <a:t>ênh:</a:t>
            </a:r>
            <a:endParaRPr lang="en-US"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538728907"/>
              </p:ext>
            </p:extLst>
          </p:nvPr>
        </p:nvGraphicFramePr>
        <p:xfrm>
          <a:off x="261257" y="1926770"/>
          <a:ext cx="11771093" cy="4091302"/>
        </p:xfrm>
        <a:graphic>
          <a:graphicData uri="http://schemas.openxmlformats.org/drawingml/2006/table">
            <a:tbl>
              <a:tblPr firstRow="1" bandRow="1">
                <a:tableStyleId>{5C22544A-7EE6-4342-B048-85BDC9FD1C3A}</a:tableStyleId>
              </a:tblPr>
              <a:tblGrid>
                <a:gridCol w="1693768">
                  <a:extLst>
                    <a:ext uri="{9D8B030D-6E8A-4147-A177-3AD203B41FA5}">
                      <a16:colId xmlns="" xmlns:a16="http://schemas.microsoft.com/office/drawing/2014/main" val="3353300731"/>
                    </a:ext>
                  </a:extLst>
                </a:gridCol>
                <a:gridCol w="1249003">
                  <a:extLst>
                    <a:ext uri="{9D8B030D-6E8A-4147-A177-3AD203B41FA5}">
                      <a16:colId xmlns="" xmlns:a16="http://schemas.microsoft.com/office/drawing/2014/main" val="1336287475"/>
                    </a:ext>
                  </a:extLst>
                </a:gridCol>
                <a:gridCol w="1471387">
                  <a:extLst>
                    <a:ext uri="{9D8B030D-6E8A-4147-A177-3AD203B41FA5}">
                      <a16:colId xmlns="" xmlns:a16="http://schemas.microsoft.com/office/drawing/2014/main" val="1930494952"/>
                    </a:ext>
                  </a:extLst>
                </a:gridCol>
                <a:gridCol w="1471387">
                  <a:extLst>
                    <a:ext uri="{9D8B030D-6E8A-4147-A177-3AD203B41FA5}">
                      <a16:colId xmlns="" xmlns:a16="http://schemas.microsoft.com/office/drawing/2014/main" val="3682703040"/>
                    </a:ext>
                  </a:extLst>
                </a:gridCol>
                <a:gridCol w="1471387">
                  <a:extLst>
                    <a:ext uri="{9D8B030D-6E8A-4147-A177-3AD203B41FA5}">
                      <a16:colId xmlns="" xmlns:a16="http://schemas.microsoft.com/office/drawing/2014/main" val="2165228872"/>
                    </a:ext>
                  </a:extLst>
                </a:gridCol>
                <a:gridCol w="1471387">
                  <a:extLst>
                    <a:ext uri="{9D8B030D-6E8A-4147-A177-3AD203B41FA5}">
                      <a16:colId xmlns="" xmlns:a16="http://schemas.microsoft.com/office/drawing/2014/main" val="4165272528"/>
                    </a:ext>
                  </a:extLst>
                </a:gridCol>
                <a:gridCol w="1471387">
                  <a:extLst>
                    <a:ext uri="{9D8B030D-6E8A-4147-A177-3AD203B41FA5}">
                      <a16:colId xmlns="" xmlns:a16="http://schemas.microsoft.com/office/drawing/2014/main" val="39305835"/>
                    </a:ext>
                  </a:extLst>
                </a:gridCol>
                <a:gridCol w="1471387">
                  <a:extLst>
                    <a:ext uri="{9D8B030D-6E8A-4147-A177-3AD203B41FA5}">
                      <a16:colId xmlns="" xmlns:a16="http://schemas.microsoft.com/office/drawing/2014/main" val="2785837469"/>
                    </a:ext>
                  </a:extLst>
                </a:gridCol>
              </a:tblGrid>
              <a:tr h="1530982">
                <a:tc>
                  <a:txBody>
                    <a:bodyPr/>
                    <a:lstStyle/>
                    <a:p>
                      <a:pPr algn="r"/>
                      <a:r>
                        <a:rPr lang="vi-VN" sz="2600" dirty="0" smtClean="0">
                          <a:solidFill>
                            <a:schemeClr val="tx1">
                              <a:lumMod val="85000"/>
                              <a:lumOff val="15000"/>
                            </a:schemeClr>
                          </a:solidFill>
                          <a:latin typeface="Times New Roman" panose="02020603050405020304" pitchFamily="18" charset="0"/>
                          <a:cs typeface="Times New Roman" panose="02020603050405020304" pitchFamily="18" charset="0"/>
                        </a:rPr>
                        <a:t>Âm</a:t>
                      </a:r>
                      <a:r>
                        <a:rPr lang="vi-VN" sz="2600" baseline="0" dirty="0" smtClean="0">
                          <a:solidFill>
                            <a:schemeClr val="tx1">
                              <a:lumMod val="85000"/>
                              <a:lumOff val="15000"/>
                            </a:schemeClr>
                          </a:solidFill>
                          <a:latin typeface="Times New Roman" panose="02020603050405020304" pitchFamily="18" charset="0"/>
                          <a:cs typeface="Times New Roman" panose="02020603050405020304" pitchFamily="18" charset="0"/>
                        </a:rPr>
                        <a:t> đầu</a:t>
                      </a:r>
                    </a:p>
                    <a:p>
                      <a:pPr algn="r"/>
                      <a:endParaRPr lang="vi-VN" sz="2600" baseline="0" dirty="0" smtClean="0">
                        <a:solidFill>
                          <a:schemeClr val="tx1">
                            <a:lumMod val="85000"/>
                            <a:lumOff val="15000"/>
                          </a:schemeClr>
                        </a:solidFill>
                        <a:latin typeface="Times New Roman" panose="02020603050405020304" pitchFamily="18" charset="0"/>
                        <a:cs typeface="Times New Roman" panose="02020603050405020304" pitchFamily="18" charset="0"/>
                      </a:endParaRPr>
                    </a:p>
                    <a:p>
                      <a:pPr algn="l"/>
                      <a:r>
                        <a:rPr lang="vi-VN" sz="2600" baseline="0" dirty="0" smtClean="0">
                          <a:solidFill>
                            <a:schemeClr val="tx1">
                              <a:lumMod val="85000"/>
                              <a:lumOff val="15000"/>
                            </a:schemeClr>
                          </a:solidFill>
                          <a:latin typeface="Times New Roman" panose="02020603050405020304" pitchFamily="18" charset="0"/>
                          <a:cs typeface="Times New Roman" panose="02020603050405020304" pitchFamily="18" charset="0"/>
                        </a:rPr>
                        <a:t>Vần</a:t>
                      </a:r>
                      <a:endParaRPr lang="en-US" sz="260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a:lnTlToBr w="12700" cap="flat" cmpd="sng" algn="ctr">
                      <a:solidFill>
                        <a:schemeClr val="tx1"/>
                      </a:solidFill>
                      <a:prstDash val="solid"/>
                      <a:round/>
                      <a:headEnd type="none" w="med" len="med"/>
                      <a:tailEnd type="none" w="med" len="med"/>
                    </a:lnTlToBr>
                    <a:solidFill>
                      <a:schemeClr val="accent1">
                        <a:lumMod val="40000"/>
                        <a:lumOff val="60000"/>
                      </a:schemeClr>
                    </a:solidFill>
                  </a:tcPr>
                </a:tc>
                <a:tc>
                  <a:txBody>
                    <a:bodyPr/>
                    <a:lstStyle/>
                    <a:p>
                      <a:pPr algn="ctr">
                        <a:lnSpc>
                          <a:spcPct val="250000"/>
                        </a:lnSpc>
                      </a:pPr>
                      <a:r>
                        <a:rPr lang="vi-VN" sz="2600" dirty="0" smtClean="0">
                          <a:solidFill>
                            <a:schemeClr val="tx1">
                              <a:lumMod val="85000"/>
                              <a:lumOff val="15000"/>
                            </a:schemeClr>
                          </a:solidFill>
                          <a:latin typeface="Times New Roman" panose="02020603050405020304" pitchFamily="18" charset="0"/>
                          <a:cs typeface="Times New Roman" panose="02020603050405020304" pitchFamily="18" charset="0"/>
                        </a:rPr>
                        <a:t>b</a:t>
                      </a:r>
                      <a:endParaRPr lang="en-US" sz="260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pPr algn="ctr">
                        <a:lnSpc>
                          <a:spcPct val="250000"/>
                        </a:lnSpc>
                      </a:pPr>
                      <a:r>
                        <a:rPr lang="vi-VN" sz="2600" dirty="0" smtClean="0">
                          <a:solidFill>
                            <a:schemeClr val="tx1">
                              <a:lumMod val="85000"/>
                              <a:lumOff val="15000"/>
                            </a:schemeClr>
                          </a:solidFill>
                          <a:latin typeface="Times New Roman" panose="02020603050405020304" pitchFamily="18" charset="0"/>
                          <a:cs typeface="Times New Roman" panose="02020603050405020304" pitchFamily="18" charset="0"/>
                        </a:rPr>
                        <a:t>đ</a:t>
                      </a:r>
                      <a:endParaRPr lang="en-US" sz="260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pPr algn="ctr">
                        <a:lnSpc>
                          <a:spcPct val="250000"/>
                        </a:lnSpc>
                      </a:pPr>
                      <a:r>
                        <a:rPr lang="vi-VN" sz="2600" dirty="0" smtClean="0">
                          <a:solidFill>
                            <a:schemeClr val="tx1">
                              <a:lumMod val="85000"/>
                              <a:lumOff val="15000"/>
                            </a:schemeClr>
                          </a:solidFill>
                          <a:latin typeface="Times New Roman" panose="02020603050405020304" pitchFamily="18" charset="0"/>
                          <a:cs typeface="Times New Roman" panose="02020603050405020304" pitchFamily="18" charset="0"/>
                        </a:rPr>
                        <a:t>l</a:t>
                      </a:r>
                      <a:endParaRPr lang="en-US" sz="260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pPr algn="ctr">
                        <a:lnSpc>
                          <a:spcPct val="250000"/>
                        </a:lnSpc>
                      </a:pPr>
                      <a:r>
                        <a:rPr lang="vi-VN" sz="2600" dirty="0" smtClean="0">
                          <a:solidFill>
                            <a:schemeClr val="tx1">
                              <a:lumMod val="85000"/>
                              <a:lumOff val="15000"/>
                            </a:schemeClr>
                          </a:solidFill>
                          <a:latin typeface="Times New Roman" panose="02020603050405020304" pitchFamily="18" charset="0"/>
                          <a:cs typeface="Times New Roman" panose="02020603050405020304" pitchFamily="18" charset="0"/>
                        </a:rPr>
                        <a:t>m</a:t>
                      </a:r>
                      <a:endParaRPr lang="en-US" sz="260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pPr algn="ctr">
                        <a:lnSpc>
                          <a:spcPct val="250000"/>
                        </a:lnSpc>
                      </a:pPr>
                      <a:r>
                        <a:rPr lang="vi-VN" sz="2600" dirty="0" smtClean="0">
                          <a:solidFill>
                            <a:schemeClr val="tx1">
                              <a:lumMod val="85000"/>
                              <a:lumOff val="15000"/>
                            </a:schemeClr>
                          </a:solidFill>
                          <a:latin typeface="Times New Roman" panose="02020603050405020304" pitchFamily="18" charset="0"/>
                          <a:cs typeface="Times New Roman" panose="02020603050405020304" pitchFamily="18" charset="0"/>
                        </a:rPr>
                        <a:t>r</a:t>
                      </a:r>
                      <a:endParaRPr lang="en-US" sz="260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pPr algn="ctr">
                        <a:lnSpc>
                          <a:spcPct val="250000"/>
                        </a:lnSpc>
                      </a:pPr>
                      <a:r>
                        <a:rPr lang="vi-VN" sz="2600" dirty="0" smtClean="0">
                          <a:solidFill>
                            <a:schemeClr val="tx1">
                              <a:lumMod val="85000"/>
                              <a:lumOff val="15000"/>
                            </a:schemeClr>
                          </a:solidFill>
                          <a:latin typeface="Times New Roman" panose="02020603050405020304" pitchFamily="18" charset="0"/>
                          <a:cs typeface="Times New Roman" panose="02020603050405020304" pitchFamily="18" charset="0"/>
                        </a:rPr>
                        <a:t>s</a:t>
                      </a:r>
                      <a:endParaRPr lang="en-US" sz="260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pPr algn="ctr">
                        <a:lnSpc>
                          <a:spcPct val="250000"/>
                        </a:lnSpc>
                      </a:pPr>
                      <a:r>
                        <a:rPr lang="vi-VN" sz="2600" dirty="0" smtClean="0">
                          <a:solidFill>
                            <a:schemeClr val="tx1">
                              <a:lumMod val="85000"/>
                              <a:lumOff val="15000"/>
                            </a:schemeClr>
                          </a:solidFill>
                          <a:latin typeface="Times New Roman" panose="02020603050405020304" pitchFamily="18" charset="0"/>
                          <a:cs typeface="Times New Roman" panose="02020603050405020304" pitchFamily="18" charset="0"/>
                        </a:rPr>
                        <a:t>t</a:t>
                      </a:r>
                      <a:endParaRPr lang="en-US" sz="260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extLst>
                  <a:ext uri="{0D108BD9-81ED-4DB2-BD59-A6C34878D82A}">
                    <a16:rowId xmlns="" xmlns:a16="http://schemas.microsoft.com/office/drawing/2014/main" val="2218984068"/>
                  </a:ext>
                </a:extLst>
              </a:tr>
              <a:tr h="1530982">
                <a:tc>
                  <a:txBody>
                    <a:bodyPr/>
                    <a:lstStyle/>
                    <a:p>
                      <a:pPr algn="ctr"/>
                      <a:r>
                        <a:rPr lang="vi-VN" sz="2600" dirty="0" smtClean="0">
                          <a:latin typeface="Times New Roman" panose="02020603050405020304" pitchFamily="18" charset="0"/>
                          <a:cs typeface="Times New Roman" panose="02020603050405020304" pitchFamily="18" charset="0"/>
                        </a:rPr>
                        <a:t>ên</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bền, bển,</a:t>
                      </a:r>
                      <a:r>
                        <a:rPr lang="vi-VN" sz="2600" baseline="0" dirty="0" smtClean="0">
                          <a:latin typeface="Times New Roman" panose="02020603050405020304" pitchFamily="18" charset="0"/>
                          <a:cs typeface="Times New Roman" panose="02020603050405020304" pitchFamily="18" charset="0"/>
                        </a:rPr>
                        <a:t> bến, bện</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đền, đến</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lên</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mền,</a:t>
                      </a:r>
                      <a:r>
                        <a:rPr lang="vi-VN" sz="2600" baseline="0" dirty="0" smtClean="0">
                          <a:latin typeface="Times New Roman" panose="02020603050405020304" pitchFamily="18" charset="0"/>
                          <a:cs typeface="Times New Roman" panose="02020603050405020304" pitchFamily="18" charset="0"/>
                        </a:rPr>
                        <a:t> mến</a:t>
                      </a:r>
                      <a:endParaRPr lang="vi-VN" sz="2600" dirty="0" smtClean="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Rên, rền</a:t>
                      </a:r>
                      <a:r>
                        <a:rPr lang="vi-VN" sz="2600" baseline="0" dirty="0" smtClean="0">
                          <a:latin typeface="Times New Roman" panose="02020603050405020304" pitchFamily="18" charset="0"/>
                          <a:cs typeface="Times New Roman" panose="02020603050405020304" pitchFamily="18" charset="0"/>
                        </a:rPr>
                        <a:t> rĩ</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sên</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tên</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extLst>
                  <a:ext uri="{0D108BD9-81ED-4DB2-BD59-A6C34878D82A}">
                    <a16:rowId xmlns="" xmlns:a16="http://schemas.microsoft.com/office/drawing/2014/main" val="2899983143"/>
                  </a:ext>
                </a:extLst>
              </a:tr>
              <a:tr h="804414">
                <a:tc>
                  <a:txBody>
                    <a:bodyPr/>
                    <a:lstStyle/>
                    <a:p>
                      <a:pPr algn="ctr"/>
                      <a:r>
                        <a:rPr lang="vi-VN" sz="2600" dirty="0" smtClean="0">
                          <a:latin typeface="Times New Roman" panose="02020603050405020304" pitchFamily="18" charset="0"/>
                          <a:cs typeface="Times New Roman" panose="02020603050405020304" pitchFamily="18" charset="0"/>
                        </a:rPr>
                        <a:t>ênh</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bênh, bệnh</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lệnh</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mệnh (lệnh)</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sểnh (ra)</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a:txBody>
                    <a:bodyPr/>
                    <a:lstStyle/>
                    <a:p>
                      <a:r>
                        <a:rPr lang="vi-VN" sz="2600" dirty="0" smtClean="0">
                          <a:latin typeface="Times New Roman" panose="02020603050405020304" pitchFamily="18" charset="0"/>
                          <a:cs typeface="Times New Roman" panose="02020603050405020304" pitchFamily="18" charset="0"/>
                        </a:rPr>
                        <a:t>(nhẹ)</a:t>
                      </a:r>
                      <a:r>
                        <a:rPr lang="vi-VN" sz="2600" baseline="0" dirty="0" smtClean="0">
                          <a:latin typeface="Times New Roman" panose="02020603050405020304" pitchFamily="18" charset="0"/>
                          <a:cs typeface="Times New Roman" panose="02020603050405020304" pitchFamily="18" charset="0"/>
                        </a:rPr>
                        <a:t> tênh</a:t>
                      </a:r>
                      <a:endParaRPr lang="en-US" sz="26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extLst>
                  <a:ext uri="{0D108BD9-81ED-4DB2-BD59-A6C34878D82A}">
                    <a16:rowId xmlns="" xmlns:a16="http://schemas.microsoft.com/office/drawing/2014/main" val="2156482780"/>
                  </a:ext>
                </a:extLst>
              </a:tr>
            </a:tbl>
          </a:graphicData>
        </a:graphic>
      </p:graphicFrame>
    </p:spTree>
    <p:extLst>
      <p:ext uri="{BB962C8B-B14F-4D97-AF65-F5344CB8AC3E}">
        <p14:creationId xmlns:p14="http://schemas.microsoft.com/office/powerpoint/2010/main" val="1590370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1F1F1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TotalTime>
  <Words>355</Words>
  <Application>Microsoft Office PowerPoint</Application>
  <PresentationFormat>Custom</PresentationFormat>
  <Paragraphs>51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CHÀO MỪNG THẦY CÔ ĐẾN DỰ GIỜ TIẾT CHÍNH TẢ HÔM NAY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THẦY CÔ ĐẾN DỰ GIỜ</dc:title>
  <dc:creator>Admin</dc:creator>
  <cp:lastModifiedBy>Admin</cp:lastModifiedBy>
  <cp:revision>56</cp:revision>
  <dcterms:created xsi:type="dcterms:W3CDTF">2018-03-02T08:35:43Z</dcterms:created>
  <dcterms:modified xsi:type="dcterms:W3CDTF">2021-06-08T08:56:18Z</dcterms:modified>
</cp:coreProperties>
</file>